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09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#df=f061fd0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专题6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质能方程与核能的计算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e7723be93348528ddcabda#tid=68ef0a9e66391f0009f97a4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43400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选择性必修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275320" y="4782312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第三册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4_1#363652223?vop=1&amp;pid=60c203420&amp;color=0,0,0&amp;vtp=1&amp;bt=1&amp;bbb=1&amp;hb=1"/>
              <p:cNvSpPr/>
              <p:nvPr/>
            </p:nvSpPr>
            <p:spPr>
              <a:xfrm>
                <a:off x="722376" y="972000"/>
                <a:ext cx="10753344" cy="126542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（3）已知铀核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232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232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037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粒子的质量为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，钍核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的质量为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228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028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为原子质量单位，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相当于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931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的能量，若释放的核能全部转化为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钍核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的动能，求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粒子的动能.（保留两位有效数字）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14_1#363652223?vop=1&amp;pid=60c20342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265428"/>
              </a:xfrm>
              <a:prstGeom prst="rect">
                <a:avLst/>
              </a:prstGeom>
              <a:blipFill rotWithShape="1">
                <a:blip r:embed="rId1"/>
                <a:stretch>
                  <a:fillRect l="-4" t="-36" b="-33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5_1#363652223?vop=1&amp;vop=1&amp;pid=60c203420&amp;color=0,0,0&amp;vtp=1&amp;bbb=1"/>
              <p:cNvSpPr/>
              <p:nvPr/>
            </p:nvSpPr>
            <p:spPr>
              <a:xfrm>
                <a:off x="722376" y="2291022"/>
                <a:ext cx="10753344" cy="381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𝟓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𝟒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𝐌𝐞𝐕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15_1#363652223?vop=1&amp;vop=1&amp;pid=60c20342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91022"/>
                <a:ext cx="10753344" cy="381000"/>
              </a:xfrm>
              <a:prstGeom prst="rect">
                <a:avLst/>
              </a:prstGeom>
              <a:blipFill rotWithShape="1">
                <a:blip r:embed="rId2"/>
                <a:stretch>
                  <a:fillRect l="-4" t="-151" b="-131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16_1#363652223?vop=1&amp;vop=1&amp;pid=60c203420&amp;color=0,0,0&amp;vtp=1&amp;bbb=1"/>
              <p:cNvSpPr/>
              <p:nvPr/>
            </p:nvSpPr>
            <p:spPr>
              <a:xfrm>
                <a:off x="722376" y="2673165"/>
                <a:ext cx="10753344" cy="3441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质量亏损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Th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232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037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228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028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释放的核能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931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495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粒子和钍核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的动能之比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kTh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Th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释放的核能全部转化为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粒子和钍核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的动能,有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kTh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联立解得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Th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𝛼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Th</m:t>
                            </m:r>
                          </m:sub>
                        </m:sSub>
                      </m:den>
                    </m:f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5_AS.16_1#363652223?vop=1&amp;vop=1&amp;pid=60c20342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673165"/>
                <a:ext cx="10753344" cy="3441700"/>
              </a:xfrm>
              <a:prstGeom prst="rect">
                <a:avLst/>
              </a:prstGeom>
              <a:blipFill rotWithShape="1">
                <a:blip r:embed="rId3"/>
                <a:stretch>
                  <a:fillRect l="-4" t="-13" b="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2415c27cd.fixed?pid=f061fd010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</a:t>
            </a:r>
            <a:endParaRPr lang="en-US" altLang="zh-CN" sz="7200" dirty="0"/>
          </a:p>
        </p:txBody>
      </p:sp>
      <p:sp>
        <p:nvSpPr>
          <p:cNvPr id="3" name="C_3#2415c27cd.fixed?pid=f061fd010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专题6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质能方程与核能的计算</a:t>
            </a:r>
            <a:endParaRPr lang="en-US" altLang="zh-CN" sz="4400" dirty="0"/>
          </a:p>
        </p:txBody>
      </p:sp>
      <p:pic>
        <p:nvPicPr>
          <p:cNvPr id="4" name="C_3#2415c27cd.fixed?pid=f061fd010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2415c27cd.fixed?pid=f061fd010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刷难关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53b79ed88?vop=1&amp;pid=2415c27cd&amp;color=0,0,0&amp;vtp=1&amp;bt=1&amp;bbb=1&amp;hb=1"/>
              <p:cNvSpPr/>
              <p:nvPr/>
            </p:nvSpPr>
            <p:spPr>
              <a:xfrm>
                <a:off x="722376" y="972000"/>
                <a:ext cx="10753344" cy="1427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[河北石家庄二中2024高二下期中]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新一代人造太阳“中国环流三号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”内部发生的一种核反应方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程为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  <m:limLow>
                      <m:limLow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+</m:t>
                            </m:r>
                          </m:e>
                          <m:li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lim>
                        </m:limUpp>
                      </m:e>
                      <m:li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lim>
                    </m:limLow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→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，已知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的比结合能为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的比结合能为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的比结合能为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，光在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真空中的传播速度为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1_1#53b79ed88?vop=1&amp;pid=2415c27c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427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2" r="-1701" b="-31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53b79ed88.bracket?vop=1&amp;pid=2415c27cd&amp;color=0,0,0&amp;vpa=1&amp;vtp=1"/>
          <p:cNvSpPr/>
          <p:nvPr/>
        </p:nvSpPr>
        <p:spPr>
          <a:xfrm>
            <a:off x="5427853" y="19943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_2#53b79ed88.choices?vop=1&amp;pid=2415c27cd&amp;color=0,0,0&amp;vtp=1&amp;bbb=1"/>
              <p:cNvSpPr/>
              <p:nvPr/>
            </p:nvSpPr>
            <p:spPr>
              <a:xfrm>
                <a:off x="722376" y="2410401"/>
                <a:ext cx="10753344" cy="122262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A.在核反应中产生的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粒子是质子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49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.核反应中的质量亏损为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𝑐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.该反应中，牛顿运动定律依然适用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4_BD.1_2#53b79ed88.choices?vop=1&amp;pid=2415c27c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410401"/>
                <a:ext cx="10753344" cy="1222629"/>
              </a:xfrm>
              <a:prstGeom prst="rect">
                <a:avLst/>
              </a:prstGeom>
              <a:blipFill rotWithShape="1">
                <a:blip r:embed="rId2"/>
                <a:stretch>
                  <a:fillRect l="-4" t="-47" b="-38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3_1#53b79ed88?vop=1&amp;vop=1&amp;pid=2415c27cd&amp;color=0,0,0&amp;vtp=1&amp;bt=1&amp;bbb=1&amp;hb=1"/>
              <p:cNvSpPr/>
              <p:nvPr/>
            </p:nvSpPr>
            <p:spPr>
              <a:xfrm>
                <a:off x="722376" y="972000"/>
                <a:ext cx="10753344" cy="1910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根据质量数与电荷数守恒可知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,故A错误；对该核反应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,由能量守恒定律可得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−(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𝑐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,故C错误；根据上述分析</a:t>
                </a:r>
                <a:endParaRPr lang="en-US" altLang="zh-CN" sz="22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)&gt;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,故B正确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；牛顿运动定律适用于宏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观物体的低速运动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,该反应中，牛顿运动定律不再适用，故D错误.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3_1#53b79ed88?vop=1&amp;vop=1&amp;pid=2415c27c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910334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r="-1990" b="-23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4_1#a9f23b3d0?vop=1&amp;pid=2415c27cd&amp;color=0,0,0&amp;vtp=1&amp;bt=1&amp;bbb=1&amp;hb=1"/>
              <p:cNvSpPr/>
              <p:nvPr/>
            </p:nvSpPr>
            <p:spPr>
              <a:xfrm>
                <a:off x="722376" y="972000"/>
                <a:ext cx="10753344" cy="32180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[山东聊城百师联盟2025高二下联考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]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核电站利用核反应堆工作时释放的热能使水汽化以推动汽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轮发电机发电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，核反应堆中的“燃料”是铀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235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，核反应方程为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limLow>
                      <m:limLow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+</m:t>
                            </m:r>
                          </m:e>
                          <m:li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lim>
                        </m:limUpp>
                      </m:e>
                      <m:li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lim>
                    </m:limLow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→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𝑥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𝑦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Xe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.核反应生成的是速度很大的快中子，核反应堆中常用石墨（碳的一种同素异形体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）做慢化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剂使其减速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.某核电站使用的浓缩铀中铀235的含量为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𝜂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，发电功率为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.已知铀核的质量为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中子的质量为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，锶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Sr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核的质量为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Sr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，氙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Xe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核的质量为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Xe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，真空中光速为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，碳核的质量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是中子的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12倍.假定所释放的核能都变成了电能，中子与碳核的每次碰撞都是弹性正碰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，而且认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为碰撞前碳核都是静止的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下列说法不正确的是(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4_1#a9f23b3d0?vop=1&amp;pid=2415c27c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218053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1175" b="-14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5_1#a9f23b3d0.bracket?vop=1&amp;pid=2415c27cd&amp;color=0,0,0&amp;vpa=2&amp;vtp=1"/>
          <p:cNvSpPr/>
          <p:nvPr/>
        </p:nvSpPr>
        <p:spPr>
          <a:xfrm>
            <a:off x="6064314" y="37850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4_2#a9f23b3d0.choices?vop=1&amp;pid=2415c27cd&amp;color=0,0,0&amp;vtp=1&amp;bbb=1"/>
              <p:cNvSpPr/>
              <p:nvPr/>
            </p:nvSpPr>
            <p:spPr>
              <a:xfrm>
                <a:off x="722376" y="4193990"/>
                <a:ext cx="10753344" cy="1879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A.核反应方程式中，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38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𝑦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.核反应释放的核能为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Sr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Xe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.该核电站在时间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内消耗浓缩铀的质量为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𝑃𝑡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U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Sr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Xe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n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𝜂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𝑐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.中子经过2次与碳核的碰撞后，其速度大小与初速度大小的比值为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121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169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4_BD.4_2#a9f23b3d0.choices?vop=1&amp;pid=2415c27c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193990"/>
                <a:ext cx="10753344" cy="1879600"/>
              </a:xfrm>
              <a:prstGeom prst="rect">
                <a:avLst/>
              </a:prstGeom>
              <a:blipFill rotWithShape="1">
                <a:blip r:embed="rId2"/>
                <a:stretch>
                  <a:fillRect l="-4" t="-24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6_1#a9f23b3d0?vop=1&amp;vop=1&amp;pid=2415c27cd&amp;color=0,0,0&amp;vtp=1&amp;bt=1&amp;bbb=1&amp;hb=1"/>
              <p:cNvSpPr/>
              <p:nvPr/>
            </p:nvSpPr>
            <p:spPr>
              <a:xfrm>
                <a:off x="722376" y="972000"/>
                <a:ext cx="10753344" cy="306419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根据核反应方程中质量数守恒和电荷数守恒可知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38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𝑦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,A正确；根据质能方程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核反应释放的能量为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Sr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Xe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,B正确；设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时间消耗的浓缩铀的质量为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𝑃𝑡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𝜂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U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𝑃𝑡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U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U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Sr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Xe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n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𝜂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𝑐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,C错误；中子和碳核相碰过程中,系统动量守恒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，机械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能守恒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,设碰后中子速度为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,碰后碳核的速度为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sub>
                    </m:sSub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sub>
                    </m:sSub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sub>
                    </m:sSub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,同理第2次碰后,中子的速度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𝑣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121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169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,则中子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经过两次碰撞后其速度大小与初速度大小的比值为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121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169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，D正确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符合题意.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6_1#a9f23b3d0?vop=1&amp;vop=1&amp;pid=2415c27c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064193"/>
              </a:xfrm>
              <a:prstGeom prst="rect">
                <a:avLst/>
              </a:prstGeom>
              <a:blipFill rotWithShape="1">
                <a:blip r:embed="rId1"/>
                <a:stretch>
                  <a:fillRect l="-4" t="-15" r="-1464" b="-15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7_1#60c203420?vop=1&amp;pid=2415c27cd&amp;color=0,0,0&amp;vtp=1&amp;bt=1&amp;bbb=1&amp;hb=1"/>
              <p:cNvSpPr/>
              <p:nvPr/>
            </p:nvSpPr>
            <p:spPr>
              <a:xfrm>
                <a:off x="722376" y="972000"/>
                <a:ext cx="10753344" cy="13130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[湖南长沙2025高二上期末]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一个静止的铀核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232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放出一个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粒子后衰变成钍核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，衰变后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000" b="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粒子和钍核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的速度方向均与匀强磁场方向垂直，二者在匀强磁场中做匀速圆周运动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，图甲和图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乙中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1、2、3、4为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粒子和新核可能的运动轨迹.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4_BD.7_1#60c203420?vop=1&amp;pid=2415c27c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13053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744" b="-34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7_3#60c203420?iti=1&amp;htil=1&amp;vop=1&amp;pid=2415c27cd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24912" y="2469012"/>
            <a:ext cx="1371600" cy="102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4_BD.7_4#60c203420?iti=2&amp;htil=1&amp;vop=1&amp;pid=2415c27cd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55864" y="2423292"/>
            <a:ext cx="1453896" cy="1069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4_BD.7_5#60c203420?iti=1&amp;htil=1&amp;vop=1&amp;pid=2415c27cd&amp;color=0,0,0&amp;vtp=1"/>
          <p:cNvSpPr/>
          <p:nvPr/>
        </p:nvSpPr>
        <p:spPr>
          <a:xfrm>
            <a:off x="3255137" y="3620140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6" name="QO_4_BD.7_6#60c203420?iti=2&amp;htil=1&amp;vop=1&amp;pid=2415c27cd&amp;color=0,0,0&amp;vtp=1"/>
          <p:cNvSpPr/>
          <p:nvPr/>
        </p:nvSpPr>
        <p:spPr>
          <a:xfrm>
            <a:off x="8627237" y="3620140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8_1#1e3ad5a13?vop=1&amp;pid=60c203420&amp;color=0,0,0&amp;mp=1&amp;vtp=1&amp;bt=1&amp;bbb=1"/>
              <p:cNvSpPr/>
              <p:nvPr/>
            </p:nvSpPr>
            <p:spPr>
              <a:xfrm>
                <a:off x="722376" y="972000"/>
                <a:ext cx="10753344" cy="40830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（1）写出铀核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232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的衰变方程；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8_1#1e3ad5a13?vop=1&amp;pid=60c203420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305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86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9_1#1e3ad5a13?vop=1&amp;vop=1&amp;pid=60c203420&amp;color=0,0,0&amp;vtp=1&amp;bbb=1"/>
              <p:cNvSpPr/>
              <p:nvPr/>
            </p:nvSpPr>
            <p:spPr>
              <a:xfrm>
                <a:off x="722376" y="1437582"/>
                <a:ext cx="10753344" cy="42468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𝟗𝟐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𝟐𝟑𝟐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𝐔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𝟗𝟎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𝟐𝟐𝟖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𝐓𝐡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𝟐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𝟒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𝐇𝐞</m:t>
                        </m:r>
                      </m:e>
                    </m:d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9_1#1e3ad5a13?vop=1&amp;vop=1&amp;pid=60c20342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7582"/>
                <a:ext cx="10753344" cy="424688"/>
              </a:xfrm>
              <a:prstGeom prst="rect">
                <a:avLst/>
              </a:prstGeom>
              <a:blipFill rotWithShape="1">
                <a:blip r:embed="rId2"/>
                <a:stretch>
                  <a:fillRect l="-4" t="-136" b="-135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10_1#1e3ad5a13?vop=1&amp;vop=1&amp;pid=60c203420&amp;color=0,0,0&amp;vtp=1&amp;bbb=1"/>
              <p:cNvSpPr/>
              <p:nvPr/>
            </p:nvSpPr>
            <p:spPr>
              <a:xfrm>
                <a:off x="722376" y="1913705"/>
                <a:ext cx="10753344" cy="43478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铀核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232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的衰变方程是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232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228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Th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5_AS.10_1#1e3ad5a13?vop=1&amp;vop=1&amp;pid=60c20342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13705"/>
                <a:ext cx="10753344" cy="434785"/>
              </a:xfrm>
              <a:prstGeom prst="rect">
                <a:avLst/>
              </a:prstGeom>
              <a:blipFill rotWithShape="1">
                <a:blip r:embed="rId3"/>
                <a:stretch>
                  <a:fillRect l="-4" t="-103" b="-138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1_1#56eb72bbe?vop=1&amp;pid=60c203420&amp;color=0,0,0&amp;mp=1&amp;vtp=1&amp;bt=1&amp;bbb=1"/>
              <p:cNvSpPr/>
              <p:nvPr/>
            </p:nvSpPr>
            <p:spPr>
              <a:xfrm>
                <a:off x="722376" y="972000"/>
                <a:ext cx="10753344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spc="-1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2）从1、2、3、4四个轨迹中，选出</a:t>
                </a:r>
                <a14:m>
                  <m:oMath xmlns:m="http://schemas.openxmlformats.org/officeDocument/2006/math">
                    <m:r>
                      <a:rPr lang="en-US" altLang="zh-CN" sz="2000" b="0" i="0" spc="-1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spc="-1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粒子和钍核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pc="-1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pc="-1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可能正确的轨迹，并求出它们轨迹半径的比值；</a:t>
                </a:r>
                <a:endParaRPr lang="en-US" altLang="zh-CN" sz="2000" spc="-100" dirty="0"/>
              </a:p>
            </p:txBody>
          </p:sp>
        </mc:Choice>
        <mc:Fallback>
          <p:sp>
            <p:nvSpPr>
              <p:cNvPr id="2" name="QO_5_BD.11_1#56eb72bbe?vop=1&amp;pid=60c203420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5003"/>
              </a:xfrm>
              <a:prstGeom prst="rect">
                <a:avLst/>
              </a:prstGeom>
              <a:blipFill rotWithShape="1">
                <a:blip r:embed="rId1"/>
                <a:stretch>
                  <a:fillRect l="-4" t="-111" r="-1712" b="-127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2_1#56eb72bbe?vop=1&amp;vop=1&amp;pid=60c203420&amp;color=0,0,0&amp;vtp=1&amp;bbb=1"/>
              <p:cNvSpPr/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3是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𝜶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粒子的轨迹;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4是钍核</a:t>
                </a:r>
                <a14:m>
                  <m:oMath xmlns:m="http://schemas.openxmlformats.org/officeDocument/2006/math"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𝐓𝐡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的轨迹;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𝟒𝟓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𝟏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12_1#56eb72bbe?vop=1&amp;vop=1&amp;pid=60c20342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13_1#56eb72bbe?vop=1&amp;vop=1&amp;pid=60c203420&amp;color=0,0,0&amp;vtp=1&amp;bbb=1&amp;hb=1"/>
              <p:cNvSpPr/>
              <p:nvPr/>
            </p:nvSpPr>
            <p:spPr>
              <a:xfrm>
                <a:off x="722376" y="1843728"/>
                <a:ext cx="10753344" cy="23290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根据衰变过程中动量守恒,有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Th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Th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根据牛顿第二定律有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𝑞𝑣𝐵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𝑟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𝑚𝑣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𝑞𝐵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粒子和钍核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的动量大小相等,故轨迹半径之比等于电荷量的反比,故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Th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粒子和钍核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都带正电,根据左手定则可知,衰变瞬间二者受力方向相反,轨迹外切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,再根据半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径关系可知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,3是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粒子的轨迹,4是钍核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的轨迹.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5_AS.13_1#56eb72bbe?vop=1&amp;vop=1&amp;pid=60c20342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3728"/>
                <a:ext cx="10753344" cy="2329053"/>
              </a:xfrm>
              <a:prstGeom prst="rect">
                <a:avLst/>
              </a:prstGeom>
              <a:blipFill rotWithShape="1">
                <a:blip r:embed="rId3"/>
                <a:stretch>
                  <a:fillRect l="-4" t="-14" r="-886" b="-195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2714</Words>
  <Application>WPS 演示</Application>
  <PresentationFormat>宽屏</PresentationFormat>
  <Paragraphs>80</Paragraphs>
  <Slides>11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31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黑体</vt:lpstr>
      <vt:lpstr>黑体</vt:lpstr>
      <vt:lpstr>宋体</vt:lpstr>
      <vt:lpstr>仿宋</vt:lpstr>
      <vt:lpstr>仿宋</vt:lpstr>
      <vt:lpstr>Cambria Math</vt:lpstr>
      <vt:lpstr>Cambria Math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少年如他</cp:lastModifiedBy>
  <cp:revision>4</cp:revision>
  <dcterms:created xsi:type="dcterms:W3CDTF">2025-10-15T05:50:00Z</dcterms:created>
  <dcterms:modified xsi:type="dcterms:W3CDTF">2025-10-22T02:08:47Z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61D504E72CCC43EE9BAA31B29C1B9FBA_12</vt:lpwstr>
  </property>
  <property fmtid="{D5CDD505-2E9C-101B-9397-08002B2CF9AE}" pid="3" name="KSOProductBuildVer">
    <vt:lpwstr>2052-12.1.0.23125</vt:lpwstr>
  </property>
</Properties>
</file>